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7" r:id="rId6"/>
    <p:sldId id="271" r:id="rId7"/>
    <p:sldId id="258" r:id="rId8"/>
    <p:sldId id="259" r:id="rId9"/>
    <p:sldId id="260" r:id="rId10"/>
    <p:sldId id="268" r:id="rId11"/>
    <p:sldId id="269" r:id="rId12"/>
    <p:sldId id="277" r:id="rId13"/>
    <p:sldId id="275" r:id="rId14"/>
    <p:sldId id="273" r:id="rId15"/>
    <p:sldId id="272" r:id="rId16"/>
    <p:sldId id="270" r:id="rId17"/>
    <p:sldId id="276" r:id="rId18"/>
    <p:sldId id="274" r:id="rId19"/>
  </p:sldIdLst>
  <p:sldSz cx="12192000" cy="6858000"/>
  <p:notesSz cx="6858000" cy="9144000"/>
  <p:defaultTextStyle>
    <a:defPPr>
      <a:defRPr lang="ar-L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1331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19535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41677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09140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1428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17705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12295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71758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6004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88620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2253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7F3D-B912-41C5-835F-D256BF37F389}" type="datetimeFigureOut">
              <a:rPr lang="ar-LB" smtClean="0"/>
              <a:t>20/08/1446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31B8-9621-4648-99A0-8B6D009E0220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3731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banese flag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" b="7561"/>
          <a:stretch/>
        </p:blipFill>
        <p:spPr bwMode="auto">
          <a:xfrm>
            <a:off x="0" y="-64680"/>
            <a:ext cx="12192000" cy="69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Aurelia- SSCC Bick 2016---2022\Organisation 2021-2022\Documents administratifs 2021-2022\Logo 2021-2022\logo-arabe-bleu-nu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93" y="273729"/>
            <a:ext cx="2861945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07065" y="2305562"/>
            <a:ext cx="35157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المحور ا</a:t>
            </a:r>
            <a:r>
              <a:rPr lang="ar-L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لثّالث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بلادي موطني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7122"/>
              </p:ext>
            </p:extLst>
          </p:nvPr>
        </p:nvGraphicFramePr>
        <p:xfrm>
          <a:off x="182879" y="273729"/>
          <a:ext cx="5891349" cy="12194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49">
                  <a:extLst>
                    <a:ext uri="{9D8B030D-6E8A-4147-A177-3AD203B41FA5}">
                      <a16:colId xmlns:a16="http://schemas.microsoft.com/office/drawing/2014/main" val="4219182323"/>
                    </a:ext>
                  </a:extLst>
                </a:gridCol>
              </a:tblGrid>
              <a:tr h="1219499">
                <a:tc>
                  <a:txBody>
                    <a:bodyPr/>
                    <a:lstStyle/>
                    <a:p>
                      <a:pPr marL="0" marR="0" indent="236537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>
                          <a:effectLst/>
                        </a:rPr>
                        <a:t>السنة الدراسية: 2024 - 2025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236537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>
                          <a:effectLst/>
                        </a:rPr>
                        <a:t>الصف: الْأساسي الثّاني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>
                          <a:effectLst/>
                        </a:rPr>
                        <a:t>                                  المادة:  </a:t>
                      </a:r>
                      <a:r>
                        <a:rPr lang="ar-SA" sz="2000" dirty="0">
                          <a:effectLst/>
                        </a:rPr>
                        <a:t>تربية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16972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2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43" y="96094"/>
            <a:ext cx="2793880" cy="3443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8332" y="3247648"/>
            <a:ext cx="75052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بكفيا</a:t>
            </a:r>
          </a:p>
        </p:txBody>
      </p:sp>
      <p:pic>
        <p:nvPicPr>
          <p:cNvPr id="9226" name="Picture 10" descr="بتغرين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32" y="3799703"/>
            <a:ext cx="3655610" cy="27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12014" y="5956636"/>
            <a:ext cx="106631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بتغرين</a:t>
            </a:r>
          </a:p>
        </p:txBody>
      </p:sp>
      <p:pic>
        <p:nvPicPr>
          <p:cNvPr id="9232" name="Picture 16" descr="ضيعة القرميد🏘🏡 (Beït Chabâb, Mont-Liban, Lebanon) - Lebanon in a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00" y="57042"/>
            <a:ext cx="4330334" cy="28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1368" y="1713523"/>
            <a:ext cx="150073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بيت شباب</a:t>
            </a:r>
          </a:p>
        </p:txBody>
      </p:sp>
      <p:pic>
        <p:nvPicPr>
          <p:cNvPr id="9234" name="Picture 18" descr="IMLebanon | الخنشارة من “أجمل بلدات لبنان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81" y="4133586"/>
            <a:ext cx="399409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4930" y="5664248"/>
            <a:ext cx="130195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الْخنشارة</a:t>
            </a:r>
          </a:p>
        </p:txBody>
      </p:sp>
    </p:spTree>
    <p:extLst>
      <p:ext uri="{BB962C8B-B14F-4D97-AF65-F5344CB8AC3E}">
        <p14:creationId xmlns:p14="http://schemas.microsoft.com/office/powerpoint/2010/main" val="31671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السياحة في ضهور الشوير: أفضل ما في ضهور الشوير, لبنان لعام 2022 - 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13" y="0"/>
            <a:ext cx="3735977" cy="2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1469" y="2717074"/>
            <a:ext cx="205376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ضهور الشّوير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293073"/>
            <a:ext cx="3462881" cy="2593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8156" y="3022523"/>
            <a:ext cx="112562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الْمروج</a:t>
            </a:r>
          </a:p>
        </p:txBody>
      </p:sp>
      <p:pic>
        <p:nvPicPr>
          <p:cNvPr id="9" name="Picture 8" descr="تحت الضوء : ساحة الأمراء اللمعيين الأثرية في المتين… مريضة! – هنا لبنا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41" y="3022523"/>
            <a:ext cx="391353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2763" y="5718475"/>
            <a:ext cx="93487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solidFill>
                  <a:srgbClr val="FF0000"/>
                </a:solidFill>
              </a:rPr>
              <a:t>الْمتين</a:t>
            </a:r>
          </a:p>
        </p:txBody>
      </p:sp>
    </p:spTree>
    <p:extLst>
      <p:ext uri="{BB962C8B-B14F-4D97-AF65-F5344CB8AC3E}">
        <p14:creationId xmlns:p14="http://schemas.microsoft.com/office/powerpoint/2010/main" val="21655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407" y="564764"/>
            <a:ext cx="3098925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قولنا والعمل: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156" y="5129774"/>
            <a:ext cx="11128367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نعيش في قُرى وبلداتٍ ومُدُنٍ كثيرة. وكُلُّنا مِن لُبنان.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بعلبك - ويكيبيديا"/>
          <p:cNvSpPr>
            <a:spLocks noChangeAspect="1" noChangeArrowheads="1"/>
          </p:cNvSpPr>
          <p:nvPr/>
        </p:nvSpPr>
        <p:spPr bwMode="auto">
          <a:xfrm>
            <a:off x="242401" y="-2372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L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r="10684" b="8333"/>
          <a:stretch/>
        </p:blipFill>
        <p:spPr>
          <a:xfrm>
            <a:off x="874910" y="283454"/>
            <a:ext cx="5394960" cy="4846320"/>
          </a:xfrm>
          <a:prstGeom prst="rect">
            <a:avLst/>
          </a:prstGeom>
        </p:spPr>
      </p:pic>
      <p:pic>
        <p:nvPicPr>
          <p:cNvPr id="16388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4362998" y="571670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3507569" y="1106244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4362998" y="1869043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3220187" y="2787899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2791100" y="2087015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4910841" y="1166709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>
            <a:off x="1929073" y="3062784"/>
            <a:ext cx="574764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رسم أيقونات الحاسوب، ثلاثة أشخاص, متنوعة, نص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" r="21017" b="2128"/>
          <a:stretch/>
        </p:blipFill>
        <p:spPr bwMode="auto">
          <a:xfrm flipH="1">
            <a:off x="1299565" y="3910313"/>
            <a:ext cx="568047" cy="5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Lebanon | YallaBus.. باصات لبنان بين يديك عبر مبادرة طالبية رائدة! (يورغو  البيطار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8" y="383924"/>
            <a:ext cx="5399315" cy="32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7271" y="3798776"/>
            <a:ext cx="437010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4800" dirty="0"/>
              <a:t>يذهب التّلاميذ بالْباص</a:t>
            </a:r>
          </a:p>
        </p:txBody>
      </p:sp>
      <p:pic>
        <p:nvPicPr>
          <p:cNvPr id="5" name="Picture 4" descr="السياحة في لبنان: بلاد الجبال الثلجية وأشجار الأرز والأساطير - تيك وي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9" y="383924"/>
            <a:ext cx="5519577" cy="32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7449" y="3798777"/>
            <a:ext cx="500008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4800" dirty="0"/>
              <a:t>لزيارة قلعة بعلبك الْأثريّة</a:t>
            </a:r>
          </a:p>
        </p:txBody>
      </p:sp>
    </p:spTree>
    <p:extLst>
      <p:ext uri="{BB962C8B-B14F-4D97-AF65-F5344CB8AC3E}">
        <p14:creationId xmlns:p14="http://schemas.microsoft.com/office/powerpoint/2010/main" val="36672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السياحة في صيدا مهد الحضارة الفينيقية وأقدم مدن لبنان - تيك وي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56756"/>
            <a:ext cx="7318376" cy="54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0632" y="5645538"/>
            <a:ext cx="508023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4400" dirty="0"/>
              <a:t>أو لِزيارة قلعة صيدا الْأثرية</a:t>
            </a:r>
          </a:p>
        </p:txBody>
      </p:sp>
    </p:spTree>
    <p:extLst>
      <p:ext uri="{BB962C8B-B14F-4D97-AF65-F5344CB8AC3E}">
        <p14:creationId xmlns:p14="http://schemas.microsoft.com/office/powerpoint/2010/main" val="347145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قلعة صيدا البحر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19" y="90084"/>
            <a:ext cx="4010466" cy="25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982" y="6211669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LB" sz="3600" u="none" strike="noStrike" dirty="0">
                <a:solidFill>
                  <a:srgbClr val="413C46"/>
                </a:solidFill>
                <a:effectLst/>
                <a:latin typeface="Cairo"/>
              </a:rPr>
              <a:t>مغارة جعيتا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3938" y="2830928"/>
            <a:ext cx="738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LB" sz="3600" u="none" strike="noStrike" dirty="0">
                <a:solidFill>
                  <a:srgbClr val="413C46"/>
                </a:solidFill>
                <a:effectLst/>
                <a:latin typeface="Cairo"/>
              </a:rPr>
              <a:t>قلعة جبيل (بيبلوس) لبنان</a:t>
            </a:r>
          </a:p>
        </p:txBody>
      </p:sp>
      <p:pic>
        <p:nvPicPr>
          <p:cNvPr id="11270" name="Picture 6" descr="قلعة جبيل (بيبلوس) لبن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96" y="96185"/>
            <a:ext cx="3847268" cy="2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آثار بعلبك في لبنان - حياتك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52" y="3651060"/>
            <a:ext cx="5377277" cy="25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مغارة جعيتا Jeita Grotto لن تكتمل... - Lebanon 4 Season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82" y="3790529"/>
            <a:ext cx="3067470" cy="30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0519" y="6211668"/>
            <a:ext cx="166584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600" dirty="0"/>
              <a:t>قلعة بعلبك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99" y="928716"/>
            <a:ext cx="2882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LB" sz="3600" u="none" strike="noStrike" dirty="0">
                <a:solidFill>
                  <a:srgbClr val="413C46"/>
                </a:solidFill>
                <a:effectLst/>
                <a:latin typeface="Cairo"/>
              </a:rPr>
              <a:t>قلعة صيدا البحرية</a:t>
            </a:r>
          </a:p>
        </p:txBody>
      </p:sp>
    </p:spTree>
    <p:extLst>
      <p:ext uri="{BB962C8B-B14F-4D97-AF65-F5344CB8AC3E}">
        <p14:creationId xmlns:p14="http://schemas.microsoft.com/office/powerpoint/2010/main" val="15713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بحيرة بنشعي في شمال لبنان - سائ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01" y="118201"/>
            <a:ext cx="4701781" cy="35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فتح أبواب محمية غابة الأرز أمام الزوار طيلة أيام الأسبو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5" y="2325187"/>
            <a:ext cx="5055326" cy="33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7874" y="4010295"/>
            <a:ext cx="20601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600" dirty="0"/>
              <a:t>بحيرة بنشعي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2033" y="6052848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3600" dirty="0"/>
              <a:t>غابة الْأرز</a:t>
            </a:r>
          </a:p>
        </p:txBody>
      </p:sp>
    </p:spTree>
    <p:extLst>
      <p:ext uri="{BB962C8B-B14F-4D97-AF65-F5344CB8AC3E}">
        <p14:creationId xmlns:p14="http://schemas.microsoft.com/office/powerpoint/2010/main" val="32249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تعرف على أشهر المعالم السياحية في لبن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268465"/>
            <a:ext cx="5952742" cy="38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7407" y="564764"/>
            <a:ext cx="3098925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قولنا والعمل: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8956" y="4698700"/>
            <a:ext cx="8677376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أَزورُ أماكِن جَديدة مِن وَطَني لا أعْرِفُها.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Premium Photo | Lebanon map lebanon flag shaded relief color height map on  white background 3d illust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7819" r="21577" b="10688"/>
          <a:stretch/>
        </p:blipFill>
        <p:spPr bwMode="auto">
          <a:xfrm>
            <a:off x="182882" y="484618"/>
            <a:ext cx="4469766" cy="58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85017" y="13063"/>
            <a:ext cx="3988742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مفردات وتعابير: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9223" y="1077911"/>
            <a:ext cx="861277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قرية: تَجَمُّع سَكَني يتألَّف مِن مَجْموعة صغيرة مِنَ الْبُيوت.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55645" y="2116789"/>
            <a:ext cx="229101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بَلْدة: قرية كَبيرة.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3881" y="3137489"/>
            <a:ext cx="8612777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مدينة: تَجَمُّع سَكَني كَبير يُساوي تَجَمُّع بَلْدات عَديدَة.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3718" y="4487322"/>
            <a:ext cx="616066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L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ألْخَريطَة: ألْمخطَّط أو الرَّسْم لِمَوْقِع بَلَدٍ أو مَكان.</a:t>
            </a:r>
          </a:p>
        </p:txBody>
      </p:sp>
    </p:spTree>
    <p:extLst>
      <p:ext uri="{BB962C8B-B14F-4D97-AF65-F5344CB8AC3E}">
        <p14:creationId xmlns:p14="http://schemas.microsoft.com/office/powerpoint/2010/main" val="42940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 of lebanon with lebanese flag on a world map background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-1" r="168" b="3020"/>
          <a:stretch/>
        </p:blipFill>
        <p:spPr bwMode="auto">
          <a:xfrm>
            <a:off x="0" y="31929"/>
            <a:ext cx="12191999" cy="69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53199" y="636999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الدرس الأول</a:t>
            </a:r>
            <a:r>
              <a:rPr lang="ar-S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>
                <a:ea typeface="Calibri" panose="020F0502020204030204" pitchFamily="34" charset="0"/>
                <a:cs typeface="Times New Roman" panose="02020603050405020304" pitchFamily="18" charset="0"/>
              </a:rPr>
              <a:t>نَحْنُ مِن كلّ لُبْنان</a:t>
            </a:r>
            <a:r>
              <a:rPr lang="ar-SA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ص </a:t>
            </a:r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٣٨- ٣٩</a:t>
            </a:r>
            <a:endParaRPr lang="ar-LB" sz="2800" dirty="0"/>
          </a:p>
        </p:txBody>
      </p:sp>
    </p:spTree>
    <p:extLst>
      <p:ext uri="{BB962C8B-B14F-4D97-AF65-F5344CB8AC3E}">
        <p14:creationId xmlns:p14="http://schemas.microsoft.com/office/powerpoint/2010/main" val="33942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al setting, Target with arrow, Vector... - Stock Illustration [64344483]  - PIX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" b="9571"/>
          <a:stretch/>
        </p:blipFill>
        <p:spPr bwMode="auto">
          <a:xfrm>
            <a:off x="0" y="0"/>
            <a:ext cx="6794695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05106" y="915463"/>
            <a:ext cx="2029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ألْأهداف</a:t>
            </a:r>
            <a:r>
              <a:rPr lang="ar-LB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r-LB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3028" y="2778891"/>
            <a:ext cx="9068971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-L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أَتَعرَّف إلى خَريطة وَطني لُبْنان.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181" y="3611248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-LB" sz="4400" dirty="0">
                <a:ea typeface="Calibri" panose="020F0502020204030204" pitchFamily="34" charset="0"/>
                <a:cs typeface="Times New Roman" panose="02020603050405020304" pitchFamily="18" charset="0"/>
              </a:rPr>
              <a:t>أَكتَشِف موقع بلدتي وبلدات رفاقي عليها.</a:t>
            </a:r>
            <a:endParaRPr lang="ar-LB" sz="4400" dirty="0"/>
          </a:p>
        </p:txBody>
      </p:sp>
      <p:sp>
        <p:nvSpPr>
          <p:cNvPr id="6" name="Rectangle 5"/>
          <p:cNvSpPr/>
          <p:nvPr/>
        </p:nvSpPr>
        <p:spPr>
          <a:xfrm>
            <a:off x="7823496" y="4431935"/>
            <a:ext cx="4368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400" dirty="0">
                <a:ea typeface="Calibri" panose="020F0502020204030204" pitchFamily="34" charset="0"/>
                <a:cs typeface="Times New Roman" panose="02020603050405020304" pitchFamily="18" charset="0"/>
              </a:rPr>
              <a:t>- أفهم أنّنا كلّنا مِن لُبنان.</a:t>
            </a:r>
            <a:endParaRPr lang="ar-LB" sz="4400" dirty="0"/>
          </a:p>
        </p:txBody>
      </p:sp>
    </p:spTree>
    <p:extLst>
      <p:ext uri="{BB962C8B-B14F-4D97-AF65-F5344CB8AC3E}">
        <p14:creationId xmlns:p14="http://schemas.microsoft.com/office/powerpoint/2010/main" val="19856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e globe terrestre, une fascination sans fin - Plastics le 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" y="91440"/>
            <a:ext cx="6019905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8624" y="111711"/>
            <a:ext cx="205697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ألْكرة الْأرضية</a:t>
            </a: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4177789" y="404099"/>
            <a:ext cx="1960835" cy="63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709851" y="2889945"/>
            <a:ext cx="5068389" cy="34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78240" y="3100602"/>
            <a:ext cx="11368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ألْيابسة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24952" y="4138124"/>
            <a:ext cx="1914688" cy="526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39640" y="4714841"/>
            <a:ext cx="82747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ألْمِياه</a:t>
            </a:r>
          </a:p>
        </p:txBody>
      </p:sp>
    </p:spTree>
    <p:extLst>
      <p:ext uri="{BB962C8B-B14F-4D97-AF65-F5344CB8AC3E}">
        <p14:creationId xmlns:p14="http://schemas.microsoft.com/office/powerpoint/2010/main" val="14627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أين تقع لبنان على الخريطة - انا مساف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6623" y="2181498"/>
            <a:ext cx="129875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6000" dirty="0">
                <a:solidFill>
                  <a:srgbClr val="FF0000"/>
                </a:solidFill>
              </a:rPr>
              <a:t>لبنان</a:t>
            </a:r>
          </a:p>
        </p:txBody>
      </p:sp>
    </p:spTree>
    <p:extLst>
      <p:ext uri="{BB962C8B-B14F-4D97-AF65-F5344CB8AC3E}">
        <p14:creationId xmlns:p14="http://schemas.microsoft.com/office/powerpoint/2010/main" val="13286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إدارات فرنسا خريطة المناطق فرنسا Ardennes الجغرافيا ، خريطة, فرنسا, خريطة 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" r="-1" b="28362"/>
          <a:stretch/>
        </p:blipFill>
        <p:spPr bwMode="auto">
          <a:xfrm>
            <a:off x="313510" y="287384"/>
            <a:ext cx="3054971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9316" y="3382277"/>
            <a:ext cx="11801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خريطة فرنسا</a:t>
            </a:r>
          </a:p>
        </p:txBody>
      </p:sp>
      <p:pic>
        <p:nvPicPr>
          <p:cNvPr id="8196" name="Picture 4" descr="خريطة سوريا - Syri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9" y="104503"/>
            <a:ext cx="4200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3098" y="3566943"/>
            <a:ext cx="120257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خريطة سوريا</a:t>
            </a:r>
          </a:p>
        </p:txBody>
      </p:sp>
      <p:pic>
        <p:nvPicPr>
          <p:cNvPr id="8198" name="Picture 6" descr="الأمريكتان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08" y="299444"/>
            <a:ext cx="3076747" cy="46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5887" y="4933808"/>
            <a:ext cx="12121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خريطة أمريكا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995" y="5650859"/>
            <a:ext cx="774763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400" dirty="0">
                <a:solidFill>
                  <a:srgbClr val="FF0000"/>
                </a:solidFill>
              </a:rPr>
              <a:t>لكلّ بَلَدٍ رَسْمُهُ الْخاصّ أيّ خريطَتُهُ </a:t>
            </a:r>
          </a:p>
        </p:txBody>
      </p:sp>
    </p:spTree>
    <p:extLst>
      <p:ext uri="{BB962C8B-B14F-4D97-AF65-F5344CB8AC3E}">
        <p14:creationId xmlns:p14="http://schemas.microsoft.com/office/powerpoint/2010/main" val="21831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محافظات لبنان - ويكيبيد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6" y="248195"/>
            <a:ext cx="7590095" cy="61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7528" y="-13063"/>
            <a:ext cx="392447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4800" dirty="0">
                <a:solidFill>
                  <a:srgbClr val="FF0000"/>
                </a:solidFill>
              </a:rPr>
              <a:t>خريطة وطني لبنان</a:t>
            </a:r>
          </a:p>
        </p:txBody>
      </p:sp>
    </p:spTree>
    <p:extLst>
      <p:ext uri="{BB962C8B-B14F-4D97-AF65-F5344CB8AC3E}">
        <p14:creationId xmlns:p14="http://schemas.microsoft.com/office/powerpoint/2010/main" val="36388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محافظة جبل لبنان - المعرف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0"/>
            <a:ext cx="8817429" cy="80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2228" y="2756263"/>
            <a:ext cx="367119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4800" dirty="0"/>
              <a:t>محافظة جبل لبنان</a:t>
            </a:r>
          </a:p>
        </p:txBody>
      </p:sp>
    </p:spTree>
    <p:extLst>
      <p:ext uri="{BB962C8B-B14F-4D97-AF65-F5344CB8AC3E}">
        <p14:creationId xmlns:p14="http://schemas.microsoft.com/office/powerpoint/2010/main" val="15504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0"/>
            <a:ext cx="12453257" cy="6769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69817" y="227358"/>
            <a:ext cx="382348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4000" dirty="0">
                <a:solidFill>
                  <a:srgbClr val="FF0000"/>
                </a:solidFill>
              </a:rPr>
              <a:t>قرى وبلدات جبل لبنان</a:t>
            </a:r>
          </a:p>
        </p:txBody>
      </p:sp>
    </p:spTree>
    <p:extLst>
      <p:ext uri="{BB962C8B-B14F-4D97-AF65-F5344CB8AC3E}">
        <p14:creationId xmlns:p14="http://schemas.microsoft.com/office/powerpoint/2010/main" val="1401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183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Cairo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Marie Haddad</cp:lastModifiedBy>
  <cp:revision>19</cp:revision>
  <dcterms:created xsi:type="dcterms:W3CDTF">2022-11-05T04:45:02Z</dcterms:created>
  <dcterms:modified xsi:type="dcterms:W3CDTF">2025-02-18T21:46:58Z</dcterms:modified>
</cp:coreProperties>
</file>